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16" r:id="rId2"/>
  </p:sldMasterIdLst>
  <p:notesMasterIdLst>
    <p:notesMasterId r:id="rId12"/>
  </p:notesMasterIdLst>
  <p:handoutMasterIdLst>
    <p:handoutMasterId r:id="rId13"/>
  </p:handoutMasterIdLst>
  <p:sldIdLst>
    <p:sldId id="259" r:id="rId3"/>
    <p:sldId id="335" r:id="rId4"/>
    <p:sldId id="324" r:id="rId5"/>
    <p:sldId id="313" r:id="rId6"/>
    <p:sldId id="343" r:id="rId7"/>
    <p:sldId id="342" r:id="rId8"/>
    <p:sldId id="341" r:id="rId9"/>
    <p:sldId id="345" r:id="rId10"/>
    <p:sldId id="344" r:id="rId11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320675" indent="136525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641350" indent="27305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963613" indent="407988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284288" indent="544513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776"/>
    <a:srgbClr val="FCD450"/>
    <a:srgbClr val="BF0C30"/>
    <a:srgbClr val="522398"/>
    <a:srgbClr val="42773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40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735F95-21F2-475E-B745-CB698414694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465CE1-35C2-48A1-96B2-1986F55E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71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3A482A-7268-489D-A52F-8878ED9E06B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05A4C5-404C-4CFF-A564-12775D85F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0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nors@wellesley.edu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5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0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35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35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35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/>
              <a:t>Demonstrate</a:t>
            </a:r>
            <a:r>
              <a:rPr lang="en-US" dirty="0"/>
              <a:t> </a:t>
            </a:r>
            <a:r>
              <a:rPr lang="en-US" baseline="0" dirty="0"/>
              <a:t>Child Safety Certification App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STEP ONE:  Program Director needs to get access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/>
              <a:t>Email</a:t>
            </a:r>
            <a:r>
              <a:rPr lang="en-US" dirty="0"/>
              <a:t> request to </a:t>
            </a:r>
            <a:r>
              <a:rPr lang="en-US" dirty="0">
                <a:hlinkClick r:id="rId3"/>
              </a:rPr>
              <a:t>minors@wellesley.edu</a:t>
            </a:r>
            <a:endParaRPr lang="en-US" dirty="0"/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/>
              <a:t>For</a:t>
            </a:r>
            <a:r>
              <a:rPr lang="en-US" dirty="0"/>
              <a:t> Science Center programs, Cathy Summa is already registered as the Program Director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/>
              <a:t>STEP TWO</a:t>
            </a:r>
            <a:r>
              <a:rPr lang="en-US" dirty="0"/>
              <a:t>:  Program Director registers program or activity (explain info needed)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STEP THREE: Program Director (or Program Manager if identified) must input the names and email addresses of all staff who may have unsupervised contact with minors into the App.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/>
              <a:t>App</a:t>
            </a:r>
            <a:r>
              <a:rPr lang="en-US" dirty="0"/>
              <a:t> generates email to staff providing information regarding how to get background checks and child safety training</a:t>
            </a:r>
          </a:p>
          <a:p>
            <a:pPr marL="1089108" lvl="2" indent="-174708">
              <a:buFont typeface="Arial" panose="020B0604020202020204" pitchFamily="34" charset="0"/>
              <a:buChar char="•"/>
            </a:pPr>
            <a:r>
              <a:rPr lang="en-US" dirty="0"/>
              <a:t>Background checks:  managed by HR and only viewed by HR; Program Director only sees if this requirement has been satisfied or not.</a:t>
            </a:r>
          </a:p>
          <a:p>
            <a:pPr marL="1089108" lvl="2" indent="-174708">
              <a:buFont typeface="Arial" panose="020B0604020202020204" pitchFamily="34" charset="0"/>
              <a:buChar char="•"/>
            </a:pPr>
            <a:r>
              <a:rPr lang="en-US" baseline="0" dirty="0"/>
              <a:t>Child</a:t>
            </a:r>
            <a:r>
              <a:rPr lang="en-US" dirty="0"/>
              <a:t> safety training: online UE training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/>
              <a:t>App also generates emails to Program Director, Program Manager and staff member when certification needs to be renewed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A4C5-404C-4CFF-A564-12775D85F3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3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73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4900" b="1" i="0">
                <a:solidFill>
                  <a:schemeClr val="tx1">
                    <a:lumMod val="75000"/>
                  </a:schemeClr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73" y="1600647"/>
            <a:ext cx="8228707" cy="4525119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1249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75587" y="2154297"/>
            <a:ext cx="129902" cy="7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73" y="274633"/>
            <a:ext cx="8228707" cy="1654225"/>
          </a:xfrm>
          <a:prstGeom prst="rect">
            <a:avLst/>
          </a:prstGeom>
          <a:ln>
            <a:noFill/>
          </a:ln>
        </p:spPr>
        <p:txBody>
          <a:bodyPr vert="horz" lIns="64291" tIns="32146" rIns="64291" bIns="32146"/>
          <a:lstStyle>
            <a:lvl1pPr>
              <a:defRPr sz="4900" b="1" i="0">
                <a:solidFill>
                  <a:schemeClr val="tx1">
                    <a:lumMod val="75000"/>
                  </a:schemeClr>
                </a:solidFill>
                <a:latin typeface="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04214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5401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73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4900" b="1" i="0">
                <a:solidFill>
                  <a:schemeClr val="tx1">
                    <a:lumMod val="75000"/>
                  </a:schemeClr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73" y="1600647"/>
            <a:ext cx="8228707" cy="4525119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85254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75587" y="2154297"/>
            <a:ext cx="129902" cy="7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73" y="274633"/>
            <a:ext cx="8228707" cy="1654225"/>
          </a:xfrm>
          <a:prstGeom prst="rect">
            <a:avLst/>
          </a:prstGeom>
          <a:ln>
            <a:noFill/>
          </a:ln>
        </p:spPr>
        <p:txBody>
          <a:bodyPr vert="horz" lIns="64291" tIns="32146" rIns="64291" bIns="32146"/>
          <a:lstStyle>
            <a:lvl1pPr>
              <a:defRPr sz="4900" b="1" i="0">
                <a:solidFill>
                  <a:schemeClr val="tx1">
                    <a:lumMod val="75000"/>
                  </a:schemeClr>
                </a:solidFill>
                <a:latin typeface="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5527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9873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4688025" y="6529400"/>
            <a:ext cx="129902" cy="7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75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280_Wellesley_Logo [Converted]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55" y="6215123"/>
            <a:ext cx="758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51" r:id="rId2"/>
    <p:sldLayoutId id="2147483747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+mj-lt"/>
          <a:ea typeface="+mj-ea"/>
          <a:cs typeface="+mj-cs"/>
          <a:sym typeface="Herculanum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9pPr>
    </p:titleStyle>
    <p:bodyStyle>
      <a:lvl1pPr marL="615950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936625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249363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1570038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1892300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2214484" indent="-276810" algn="l" rtl="0" fontAlgn="base">
        <a:spcBef>
          <a:spcPts val="2109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2535941" indent="-276810" algn="l" rtl="0" fontAlgn="base">
        <a:spcBef>
          <a:spcPts val="2109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2857398" indent="-276810" algn="l" rtl="0" fontAlgn="base">
        <a:spcBef>
          <a:spcPts val="2109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3178856" indent="-276810" algn="l" rtl="0" fontAlgn="base">
        <a:spcBef>
          <a:spcPts val="2109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 userDrawn="1"/>
        </p:nvSpPr>
        <p:spPr bwMode="auto">
          <a:xfrm>
            <a:off x="1004232" y="714420"/>
            <a:ext cx="129902" cy="7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52" r:id="rId2"/>
    <p:sldLayoutId id="2147483749" r:id="rId3"/>
    <p:sldLayoutId id="2147483753" r:id="rId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+mj-lt"/>
          <a:ea typeface="+mj-ea"/>
          <a:cs typeface="+mj-cs"/>
          <a:sym typeface="Herculanum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5500">
          <a:solidFill>
            <a:srgbClr val="3F3F3F"/>
          </a:solidFill>
          <a:latin typeface="Herculanum" charset="0"/>
          <a:ea typeface="ヒラギノ明朝 ProN W3" charset="0"/>
          <a:cs typeface="ヒラギノ明朝 ProN W3" charset="0"/>
          <a:sym typeface="Herculanum" charset="0"/>
        </a:defRPr>
      </a:lvl9pPr>
    </p:titleStyle>
    <p:bodyStyle>
      <a:lvl1pPr marL="615950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936625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249363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1570038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1892300" indent="-276225" algn="l" rtl="0" eaLnBrk="0" fontAlgn="base" hangingPunct="0">
        <a:spcBef>
          <a:spcPts val="2113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2214484" indent="-276810" algn="l" rtl="0" fontAlgn="base">
        <a:spcBef>
          <a:spcPts val="2109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2535941" indent="-276810" algn="l" rtl="0" fontAlgn="base">
        <a:spcBef>
          <a:spcPts val="2109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2857398" indent="-276810" algn="l" rtl="0" fontAlgn="base">
        <a:spcBef>
          <a:spcPts val="2109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3178856" indent="-276810" algn="l" rtl="0" fontAlgn="base">
        <a:spcBef>
          <a:spcPts val="2109"/>
        </a:spcBef>
        <a:spcAft>
          <a:spcPct val="0"/>
        </a:spcAft>
        <a:buSzPct val="5200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lesley.edu/risk/child-safety-hom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lesley.edu/risk/child-safety-home/program-managers-responsibilities-and-resourc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6"/>
          <p:cNvSpPr>
            <a:spLocks noChangeArrowheads="1"/>
          </p:cNvSpPr>
          <p:nvPr/>
        </p:nvSpPr>
        <p:spPr bwMode="auto">
          <a:xfrm>
            <a:off x="0" y="1554208"/>
            <a:ext cx="9144000" cy="3375025"/>
          </a:xfrm>
          <a:prstGeom prst="rect">
            <a:avLst/>
          </a:prstGeom>
          <a:solidFill>
            <a:srgbClr val="00277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455613" y="1697038"/>
            <a:ext cx="37465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endParaRPr lang="en-US" altLang="en-US" sz="6300" dirty="0">
              <a:solidFill>
                <a:srgbClr val="BFBFBF"/>
              </a:solidFill>
              <a:latin typeface="Swis721 Bd BT" charset="0"/>
              <a:ea typeface="MS PGothic" pitchFamily="34" charset="-128"/>
              <a:sym typeface="Swis721 Bd BT" charset="0"/>
            </a:endParaRPr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946179" y="1928813"/>
            <a:ext cx="7358063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>
              <a:lnSpc>
                <a:spcPct val="115000"/>
              </a:lnSpc>
            </a:pPr>
            <a:endParaRPr lang="en-US" altLang="en-US" sz="2500">
              <a:solidFill>
                <a:srgbClr val="E6E6E6"/>
              </a:solidFill>
              <a:latin typeface="Helvetica Light" charset="0"/>
              <a:ea typeface="MS PGothic" pitchFamily="34" charset="-128"/>
              <a:sym typeface="Swis721 BT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1502" y="1752713"/>
            <a:ext cx="7447359" cy="1419137"/>
          </a:xfrm>
          <a:prstGeom prst="rect">
            <a:avLst/>
          </a:prstGeom>
          <a:noFill/>
        </p:spPr>
        <p:txBody>
          <a:bodyPr lIns="64291" tIns="32146" rIns="64291" bIns="32146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>
              <a:defRPr/>
            </a:pPr>
            <a:r>
              <a:rPr lang="en-US" sz="4800" b="1" spc="105" dirty="0">
                <a:ln w="11430"/>
                <a:solidFill>
                  <a:srgbClr val="00B0F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elvetica"/>
                <a:ea typeface="ヒラギノ角ゴ ProN W3" charset="0"/>
                <a:cs typeface="Helvetica"/>
              </a:rPr>
              <a:t>Child Safety Policy</a:t>
            </a:r>
          </a:p>
          <a:p>
            <a:pPr algn="l">
              <a:defRPr/>
            </a:pPr>
            <a:endParaRPr lang="en-US" sz="4000" b="1" spc="105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elvetica"/>
              <a:ea typeface="ヒラギノ角ゴ ProN W3" charset="0"/>
              <a:cs typeface="Helvetica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CD4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We Will Cover Today</a:t>
            </a:r>
            <a:br>
              <a:rPr lang="en-US" dirty="0">
                <a:solidFill>
                  <a:srgbClr val="FCD4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dirty="0">
              <a:solidFill>
                <a:srgbClr val="FCD4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Key Elements of Policy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F0"/>
                </a:solidFill>
              </a:rPr>
              <a:t>Overview of Policy and Where to Find It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F0"/>
                </a:solidFill>
              </a:rPr>
              <a:t>Reporting of Abuse or Neglect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F0"/>
                </a:solidFill>
              </a:rPr>
              <a:t>Program Guidelines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Child Safety Certification App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F0"/>
                </a:solidFill>
              </a:rPr>
              <a:t>Program Registration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F0"/>
                </a:solidFill>
              </a:rPr>
              <a:t>Background Checks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F0"/>
                </a:solidFill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38348997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70" dirty="0">
                <a:solidFill>
                  <a:srgbClr val="FFC000"/>
                </a:solidFill>
                <a:latin typeface="Helvetica Light"/>
                <a:cs typeface="Helvetica Light"/>
              </a:rPr>
              <a:t>Wellesley College Policy on Safety and Well-Being of Minors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002776"/>
                </a:solidFill>
              </a:rPr>
              <a:t>Risk Management web page: </a:t>
            </a:r>
            <a:r>
              <a:rPr lang="en-US" sz="2600" dirty="0">
                <a:hlinkClick r:id="rId3"/>
              </a:rPr>
              <a:t>https://www.wellesley.edu/risk/child-safety-home</a:t>
            </a:r>
            <a:endParaRPr lang="en-US" sz="2600" dirty="0">
              <a:solidFill>
                <a:srgbClr val="002776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002776"/>
                </a:solidFill>
              </a:rPr>
              <a:t>Policy finalized and posted in August 2019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002776"/>
                </a:solidFill>
              </a:rPr>
              <a:t>Larger programs (including the summer programs and PERA’s programs) have been operating under a draft policy since summer 2018.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002776"/>
                </a:solidFill>
              </a:rPr>
              <a:t>Summer programs tested the Child Safety Certification App in summer 2019</a:t>
            </a:r>
          </a:p>
          <a:p>
            <a:pPr marL="339725" indent="0">
              <a:buNone/>
            </a:pPr>
            <a:endParaRPr lang="en-US" dirty="0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05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963658"/>
            <a:ext cx="9144000" cy="3762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pc="70" dirty="0">
                <a:solidFill>
                  <a:srgbClr val="00B0F0"/>
                </a:solidFill>
                <a:latin typeface="Helvetica Light"/>
                <a:cs typeface="Helvetica Light"/>
              </a:rPr>
              <a:t>Commitment to Protecting Minors on our Campus</a:t>
            </a:r>
            <a:endParaRPr lang="en-US" sz="2400" spc="70" dirty="0">
              <a:solidFill>
                <a:srgbClr val="FCD450"/>
              </a:solidFill>
              <a:latin typeface="Helvetica Light"/>
              <a:cs typeface="Helvetica Light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214313"/>
            <a:ext cx="9144000" cy="714138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200" b="1" dirty="0">
                <a:solidFill>
                  <a:srgbClr val="0070C0"/>
                </a:solidFill>
                <a:latin typeface="Adobe Garamond Pro Sb"/>
                <a:ea typeface="ヒラギノ角ゴ ProN W3" charset="0"/>
                <a:cs typeface="Adobe Garamond Pro Sb"/>
              </a:rPr>
              <a:t>Overview of Policy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0" y="1446213"/>
            <a:ext cx="9144000" cy="4608512"/>
          </a:xfrm>
          <a:prstGeom prst="rect">
            <a:avLst/>
          </a:prstGeom>
          <a:solidFill>
            <a:srgbClr val="00277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00069" y="1660922"/>
            <a:ext cx="8197453" cy="4650791"/>
          </a:xfrm>
          <a:prstGeom prst="rect">
            <a:avLst/>
          </a:prstGeom>
          <a:noFill/>
        </p:spPr>
        <p:txBody>
          <a:bodyPr lIns="64291" tIns="32146" rIns="64291" bIns="32146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000" u="sng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Goal</a:t>
            </a: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:  Ensure that child protection concerns are properly addressed and reported and that our programs for children will be safe.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endParaRPr lang="en-US" sz="2000" spc="105" dirty="0">
              <a:ln w="11430"/>
              <a:solidFill>
                <a:srgbClr val="F8F8F8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000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Who does the policy protect? </a:t>
            </a: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Minors under the age of 18</a:t>
            </a:r>
          </a:p>
          <a:p>
            <a:pPr algn="l">
              <a:defRPr/>
            </a:pPr>
            <a:endParaRPr lang="en-US" sz="2000" spc="105" dirty="0">
              <a:ln w="11430"/>
              <a:solidFill>
                <a:srgbClr val="F8F8F8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663575" lvl="1" indent="-342900" algn="l">
              <a:buFont typeface="Wingdings" panose="05000000000000000000" pitchFamily="2" charset="2"/>
              <a:buChar char="v"/>
              <a:defRPr/>
            </a:pP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Program guidelines apply to all minors on our campus </a:t>
            </a:r>
            <a:r>
              <a:rPr lang="en-US" sz="2000" i="1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EXCEPT</a:t>
            </a:r>
          </a:p>
          <a:p>
            <a:pPr marL="927100" lvl="2" indent="-285750" algn="l">
              <a:buFont typeface="Wingdings" panose="05000000000000000000" pitchFamily="2" charset="2"/>
              <a:buChar char="§"/>
              <a:defRPr/>
            </a:pP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Enrolled students</a:t>
            </a:r>
          </a:p>
          <a:p>
            <a:pPr marL="927100" lvl="2" indent="-285750" algn="l">
              <a:buFont typeface="Wingdings" panose="05000000000000000000" pitchFamily="2" charset="2"/>
              <a:buChar char="§"/>
              <a:defRPr/>
            </a:pP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Interns and employees</a:t>
            </a:r>
          </a:p>
          <a:p>
            <a:pPr marL="927100" lvl="2" indent="-285750" algn="l">
              <a:buFont typeface="Wingdings" panose="05000000000000000000" pitchFamily="2" charset="2"/>
              <a:buChar char="§"/>
              <a:defRPr/>
            </a:pP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Research subjects</a:t>
            </a:r>
          </a:p>
          <a:p>
            <a:pPr lvl="2" indent="0" algn="l">
              <a:defRPr/>
            </a:pPr>
            <a:endParaRPr lang="en-US" sz="2000" spc="105" dirty="0">
              <a:ln w="11430"/>
              <a:solidFill>
                <a:srgbClr val="F8F8F8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Obligation to report suspected abuse or neglect applies to protect </a:t>
            </a:r>
            <a:r>
              <a:rPr lang="en-US" sz="2000" i="1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ANYONE</a:t>
            </a:r>
            <a:r>
              <a:rPr lang="en-US" sz="2000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 </a:t>
            </a: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under age 18</a:t>
            </a:r>
          </a:p>
          <a:p>
            <a:pPr algn="l">
              <a:defRPr/>
            </a:pPr>
            <a:endParaRPr lang="en-US" sz="1800" spc="105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elvetica"/>
              <a:ea typeface="ヒラギノ角ゴ ProN W3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64119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70" dirty="0">
                <a:solidFill>
                  <a:srgbClr val="FFC000"/>
                </a:solidFill>
                <a:latin typeface="Helvetica Light"/>
              </a:rPr>
              <a:t>Reporting of Abuse or Neglect</a:t>
            </a:r>
            <a:br>
              <a:rPr lang="en-US" sz="3600" spc="70" dirty="0">
                <a:solidFill>
                  <a:srgbClr val="FFC000"/>
                </a:solidFill>
                <a:latin typeface="Helvetica Light"/>
              </a:rPr>
            </a:br>
            <a:r>
              <a:rPr lang="en-US" sz="2800" spc="70" dirty="0">
                <a:solidFill>
                  <a:srgbClr val="00B0F0"/>
                </a:solidFill>
                <a:latin typeface="Helvetica Light"/>
              </a:rPr>
              <a:t>All College Employees Have this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776"/>
                </a:solidFill>
              </a:rPr>
              <a:t>If you know or suspect that a child has been abused or neglected or have other concerns about safety, you should immediately inform Wellesley College Police.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776"/>
                </a:solidFill>
              </a:rPr>
              <a:t>Wellesley College Police will ensure that a proper report is made to the Massachusetts Dept. of Children and Families (DCF) and to the Town of Wellesley Police Department.</a:t>
            </a:r>
            <a:endParaRPr lang="en-US" dirty="0">
              <a:solidFill>
                <a:srgbClr val="002776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776"/>
                </a:solidFill>
              </a:rPr>
              <a:t>Policy links to more information about warning signs of abuse or neglect.  Includes: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776"/>
                </a:solidFill>
              </a:rPr>
              <a:t>Physical Injury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776"/>
                </a:solidFill>
              </a:rPr>
              <a:t>Emotional Injury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776"/>
                </a:solidFill>
              </a:rPr>
              <a:t>Sexual Abuse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776"/>
                </a:solidFill>
              </a:rPr>
              <a:t>Neglect</a:t>
            </a:r>
          </a:p>
        </p:txBody>
      </p:sp>
    </p:spTree>
    <p:extLst>
      <p:ext uri="{BB962C8B-B14F-4D97-AF65-F5344CB8AC3E}">
        <p14:creationId xmlns:p14="http://schemas.microsoft.com/office/powerpoint/2010/main" val="96855912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70" dirty="0">
                <a:solidFill>
                  <a:srgbClr val="FFC000"/>
                </a:solidFill>
                <a:latin typeface="Helvetica Light"/>
              </a:rPr>
              <a:t>Reporting of Abuse or Neglect</a:t>
            </a:r>
            <a:br>
              <a:rPr lang="en-US" sz="3600" spc="70" dirty="0">
                <a:solidFill>
                  <a:srgbClr val="FFC000"/>
                </a:solidFill>
                <a:latin typeface="Helvetica Light"/>
              </a:rPr>
            </a:br>
            <a:r>
              <a:rPr lang="en-US" sz="2400" spc="70" dirty="0">
                <a:solidFill>
                  <a:srgbClr val="00B0F0"/>
                </a:solidFill>
                <a:latin typeface="Helvetica Light"/>
              </a:rPr>
              <a:t>Mandatory Reporters Have Additional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776"/>
                </a:solidFill>
              </a:rPr>
              <a:t>Mandatory reporters under Massachusetts law include: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776"/>
                </a:solidFill>
              </a:rPr>
              <a:t>Police officers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776"/>
                </a:solidFill>
              </a:rPr>
              <a:t>Health services and counseling center staff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776"/>
                </a:solidFill>
              </a:rPr>
              <a:t>Religious life/clergy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776"/>
                </a:solidFill>
              </a:rPr>
              <a:t>Early education, preschool, child care staff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776"/>
                </a:solidFill>
              </a:rPr>
              <a:t>Required to report suspected abuse or neglect immediately to DCF and file a written report with DCF within 48 hours.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776"/>
                </a:solidFill>
              </a:rPr>
              <a:t>Reporting to College administrators does not relieve mandatory reporters of this obligation to report to DCF.</a:t>
            </a:r>
          </a:p>
        </p:txBody>
      </p:sp>
    </p:spTree>
    <p:extLst>
      <p:ext uri="{BB962C8B-B14F-4D97-AF65-F5344CB8AC3E}">
        <p14:creationId xmlns:p14="http://schemas.microsoft.com/office/powerpoint/2010/main" val="51899844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963658"/>
            <a:ext cx="9144000" cy="37623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pc="70" dirty="0">
                <a:solidFill>
                  <a:srgbClr val="00B0F0"/>
                </a:solidFill>
                <a:latin typeface="Helvetica Light"/>
                <a:cs typeface="Helvetica Light"/>
              </a:rPr>
              <a:t>Program Directors and Managers Responsibilities and Resources</a:t>
            </a:r>
            <a:endParaRPr lang="en-US" sz="2000" spc="70" dirty="0">
              <a:solidFill>
                <a:srgbClr val="FCD450"/>
              </a:solidFill>
              <a:latin typeface="Helvetica Light"/>
              <a:cs typeface="Helvetica Light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214313"/>
            <a:ext cx="9144000" cy="714138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200" b="1" dirty="0">
                <a:solidFill>
                  <a:srgbClr val="0070C0"/>
                </a:solidFill>
                <a:latin typeface="Adobe Garamond Pro Sb"/>
                <a:ea typeface="ヒラギノ角ゴ ProN W3" charset="0"/>
                <a:cs typeface="Adobe Garamond Pro Sb"/>
              </a:rPr>
              <a:t>Program Guidelines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0" y="1446213"/>
            <a:ext cx="9144000" cy="4608512"/>
          </a:xfrm>
          <a:prstGeom prst="rect">
            <a:avLst/>
          </a:prstGeom>
          <a:solidFill>
            <a:srgbClr val="00277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en-US" altLang="en-US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273" y="1660922"/>
            <a:ext cx="8197453" cy="4035238"/>
          </a:xfrm>
          <a:prstGeom prst="rect">
            <a:avLst/>
          </a:prstGeom>
          <a:noFill/>
        </p:spPr>
        <p:txBody>
          <a:bodyPr lIns="64291" tIns="32146" rIns="64291" bIns="32146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000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What programs are covered? </a:t>
            </a:r>
          </a:p>
          <a:p>
            <a:pPr marL="663575" lvl="1" indent="-342900" algn="l">
              <a:buFont typeface="Wingdings" panose="05000000000000000000" pitchFamily="2" charset="2"/>
              <a:buChar char="q"/>
              <a:defRPr/>
            </a:pPr>
            <a:r>
              <a:rPr lang="en-US" sz="2000" i="1" spc="105" dirty="0">
                <a:ln w="11430"/>
                <a:solidFill>
                  <a:srgbClr val="00B0F0"/>
                </a:solidFill>
                <a:latin typeface="Helvetica"/>
                <a:ea typeface="ヒラギノ角ゴ ProN W3" charset="0"/>
                <a:cs typeface="Helvetica"/>
              </a:rPr>
              <a:t>ALL PROGRAMS </a:t>
            </a: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and activities that involve minors, including educational, outreach, summer programs, athletic programs, art, theater, and any other operations whether on or off the premises of the College</a:t>
            </a:r>
          </a:p>
          <a:p>
            <a:pPr marL="663575" lvl="1" indent="-342900" algn="l">
              <a:buFont typeface="Wingdings" panose="05000000000000000000" pitchFamily="2" charset="2"/>
              <a:buChar char="q"/>
              <a:defRPr/>
            </a:pPr>
            <a:endParaRPr lang="en-US" sz="2000" spc="105" dirty="0">
              <a:ln w="11430"/>
              <a:solidFill>
                <a:srgbClr val="F8F8F8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000" spc="105" dirty="0">
                <a:ln w="11430"/>
                <a:solidFill>
                  <a:srgbClr val="F8F8F8"/>
                </a:solidFill>
                <a:latin typeface="Helvetica"/>
                <a:ea typeface="ヒラギノ角ゴ ProN W3" charset="0"/>
                <a:cs typeface="Helvetica"/>
              </a:rPr>
              <a:t>Information available in the policy and in a separate, more detailed document. </a:t>
            </a:r>
            <a:r>
              <a:rPr lang="en-US" sz="2000" dirty="0">
                <a:solidFill>
                  <a:srgbClr val="00B0F0"/>
                </a:solidFill>
                <a:hlinkClick r:id="rId3"/>
              </a:rPr>
              <a:t>https://www.wellesley.edu/risk/child-safety-home/program-managers-responsibilities-and-resources</a:t>
            </a:r>
            <a:endParaRPr lang="en-US" sz="2000" dirty="0">
              <a:solidFill>
                <a:srgbClr val="00B0F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endParaRPr lang="en-US" sz="2000" dirty="0">
              <a:solidFill>
                <a:srgbClr val="00B0F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FFFFFF"/>
                </a:solidFill>
              </a:rPr>
              <a:t>Developing a resource Google Drive with templates for use in programs involving minors.</a:t>
            </a:r>
          </a:p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endParaRPr lang="en-US" sz="1800" spc="105" dirty="0">
              <a:ln w="11430"/>
              <a:solidFill>
                <a:srgbClr val="FFFFFF"/>
              </a:solidFill>
              <a:latin typeface="Helvetica"/>
              <a:ea typeface="ヒラギノ角ゴ ProN W3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54757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963658"/>
            <a:ext cx="9144000" cy="37623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pc="70" dirty="0">
                <a:solidFill>
                  <a:srgbClr val="00B0F0"/>
                </a:solidFill>
                <a:latin typeface="Helvetica Light"/>
                <a:cs typeface="Helvetica Light"/>
              </a:rPr>
              <a:t>Program Directors and Managers Responsibilities and Resources</a:t>
            </a:r>
            <a:endParaRPr lang="en-US" sz="2000" spc="70" dirty="0">
              <a:solidFill>
                <a:srgbClr val="FCD450"/>
              </a:solidFill>
              <a:latin typeface="Helvetica Light"/>
              <a:cs typeface="Helvetica Light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214313"/>
            <a:ext cx="9144000" cy="714138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200" b="1" dirty="0">
                <a:solidFill>
                  <a:srgbClr val="0070C0"/>
                </a:solidFill>
                <a:latin typeface="Adobe Garamond Pro Sb"/>
                <a:ea typeface="ヒラギノ角ゴ ProN W3" charset="0"/>
                <a:cs typeface="Adobe Garamond Pro Sb"/>
              </a:rPr>
              <a:t>Program Guidelines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0" y="1446213"/>
            <a:ext cx="9144000" cy="4608512"/>
          </a:xfrm>
          <a:prstGeom prst="rect">
            <a:avLst/>
          </a:prstGeom>
          <a:solidFill>
            <a:srgbClr val="00277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en-US" altLang="en-US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273" y="1496105"/>
            <a:ext cx="8197453" cy="4496902"/>
          </a:xfrm>
          <a:prstGeom prst="rect">
            <a:avLst/>
          </a:prstGeom>
          <a:noFill/>
        </p:spPr>
        <p:txBody>
          <a:bodyPr lIns="64291" tIns="32146" rIns="64291" bIns="32146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r>
              <a:rPr lang="en-US" sz="1800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Rule of Two</a:t>
            </a: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Children should be supervised by at least two or more program staff and/or volunteers at all times</a:t>
            </a:r>
          </a:p>
          <a:p>
            <a:pPr lvl="1" indent="0" algn="l">
              <a:defRPr/>
            </a:pPr>
            <a:endParaRPr lang="en-US" sz="1800" spc="105" dirty="0">
              <a:ln w="11430"/>
              <a:solidFill>
                <a:srgbClr val="FFFFFF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r>
              <a:rPr lang="en-US" sz="1800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Limitations on Gifts and Interactions</a:t>
            </a: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 – Policy prohibits the following activities outside the specific requirements of the program:</a:t>
            </a: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Giving personal gifts to minors</a:t>
            </a: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Meeting with minors 1:1</a:t>
            </a: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Interacting with minors individually through electronic communications (email, social media, etc.)</a:t>
            </a:r>
          </a:p>
          <a:p>
            <a:pPr lvl="1" indent="0" algn="l">
              <a:defRPr/>
            </a:pPr>
            <a:endParaRPr lang="en-US" sz="1800" spc="105" dirty="0">
              <a:ln w="11430"/>
              <a:solidFill>
                <a:srgbClr val="FFFFFF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r>
              <a:rPr lang="en-US" sz="1800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Emergency Response Planning</a:t>
            </a: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Establish procedure for parental notification</a:t>
            </a:r>
          </a:p>
          <a:p>
            <a:pPr lvl="1" indent="0" algn="l">
              <a:defRPr/>
            </a:pPr>
            <a:endParaRPr lang="en-US" sz="1800" spc="105" dirty="0">
              <a:ln w="11430"/>
              <a:solidFill>
                <a:srgbClr val="FFFFFF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elvetica"/>
                <a:ea typeface="ヒラギノ角ゴ ProN W3" charset="0"/>
                <a:cs typeface="Helvetica"/>
              </a:rPr>
              <a:t>Guidelines for medication administration, use of images, and accident/incident reports</a:t>
            </a:r>
            <a:endParaRPr lang="en-US" sz="1800" spc="105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elvetica"/>
              <a:ea typeface="ヒラギノ角ゴ ProN W3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36641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963658"/>
            <a:ext cx="9144000" cy="3762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pc="70" dirty="0">
                <a:solidFill>
                  <a:srgbClr val="FFC000"/>
                </a:solidFill>
                <a:latin typeface="Helvetica Light"/>
                <a:cs typeface="Helvetica Light"/>
              </a:rPr>
              <a:t>Registration </a:t>
            </a:r>
            <a:r>
              <a:rPr lang="en-US" sz="2800" spc="70" dirty="0">
                <a:solidFill>
                  <a:srgbClr val="002776"/>
                </a:solidFill>
                <a:latin typeface="Helvetica Light"/>
                <a:cs typeface="Helvetica Light"/>
              </a:rPr>
              <a:t>+</a:t>
            </a:r>
            <a:r>
              <a:rPr lang="en-US" sz="2800" spc="70" dirty="0">
                <a:solidFill>
                  <a:srgbClr val="FFC000"/>
                </a:solidFill>
                <a:latin typeface="Helvetica Light"/>
                <a:cs typeface="Helvetica Light"/>
              </a:rPr>
              <a:t> Background Checks </a:t>
            </a:r>
            <a:r>
              <a:rPr lang="en-US" sz="2800" spc="70" dirty="0">
                <a:solidFill>
                  <a:srgbClr val="002776"/>
                </a:solidFill>
                <a:latin typeface="Helvetica Light"/>
                <a:cs typeface="Helvetica Light"/>
              </a:rPr>
              <a:t>+</a:t>
            </a:r>
            <a:r>
              <a:rPr lang="en-US" sz="2800" spc="70" dirty="0">
                <a:solidFill>
                  <a:srgbClr val="FFC000"/>
                </a:solidFill>
                <a:latin typeface="Helvetica Light"/>
                <a:cs typeface="Helvetica Light"/>
              </a:rPr>
              <a:t> Training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214313"/>
            <a:ext cx="9144000" cy="714138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200" b="1" dirty="0">
                <a:solidFill>
                  <a:srgbClr val="0070C0"/>
                </a:solidFill>
                <a:latin typeface="Adobe Garamond Pro Sb"/>
                <a:ea typeface="ヒラギノ角ゴ ProN W3" charset="0"/>
                <a:cs typeface="Adobe Garamond Pro Sb"/>
              </a:rPr>
              <a:t>Child Safety Certification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0" y="1446213"/>
            <a:ext cx="9144000" cy="4608512"/>
          </a:xfrm>
          <a:prstGeom prst="rect">
            <a:avLst/>
          </a:prstGeom>
          <a:solidFill>
            <a:srgbClr val="00277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en-US" altLang="en-US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273" y="1660922"/>
            <a:ext cx="8197453" cy="4219903"/>
          </a:xfrm>
          <a:prstGeom prst="rect">
            <a:avLst/>
          </a:prstGeom>
          <a:noFill/>
        </p:spPr>
        <p:txBody>
          <a:bodyPr lIns="64291" tIns="32146" rIns="64291" bIns="32146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r>
              <a:rPr lang="en-US" sz="1800" u="sng" spc="105" dirty="0">
                <a:ln w="11430"/>
                <a:solidFill>
                  <a:srgbClr val="00B0F0"/>
                </a:solidFill>
                <a:latin typeface="Helvetica"/>
                <a:ea typeface="ヒラギノ角ゴ ProN W3" charset="0"/>
                <a:cs typeface="Helvetica"/>
              </a:rPr>
              <a:t>Program Registration</a:t>
            </a: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: All programs must be registered in the Child Safety Certification App</a:t>
            </a:r>
          </a:p>
          <a:p>
            <a:pPr algn="l">
              <a:defRPr/>
            </a:pPr>
            <a:endParaRPr lang="en-US" sz="1800" spc="105" dirty="0">
              <a:ln w="11430"/>
              <a:solidFill>
                <a:srgbClr val="FFFFFF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r>
              <a:rPr lang="en-US" sz="1800" u="sng" spc="105" dirty="0">
                <a:ln w="11430"/>
                <a:solidFill>
                  <a:srgbClr val="00B0F0"/>
                </a:solidFill>
                <a:latin typeface="Helvetica"/>
                <a:ea typeface="ヒラギノ角ゴ ProN W3" charset="0"/>
                <a:cs typeface="Helvetica"/>
              </a:rPr>
              <a:t>Child Safety Certification</a:t>
            </a: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: All staff in the program who may have </a:t>
            </a:r>
            <a:r>
              <a:rPr lang="en-US" sz="1800" b="1" i="1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DIRECT</a:t>
            </a:r>
            <a:r>
              <a:rPr lang="en-US" sz="1800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 </a:t>
            </a: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and </a:t>
            </a:r>
            <a:r>
              <a:rPr lang="en-US" sz="1800" b="1" i="1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UNSUPERVISED</a:t>
            </a:r>
            <a:r>
              <a:rPr lang="en-US" sz="1800" spc="105" dirty="0">
                <a:ln w="11430"/>
                <a:solidFill>
                  <a:srgbClr val="FFFF00"/>
                </a:solidFill>
                <a:latin typeface="Helvetica"/>
                <a:ea typeface="ヒラギノ角ゴ ProN W3" charset="0"/>
                <a:cs typeface="Helvetica"/>
              </a:rPr>
              <a:t> </a:t>
            </a: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contact with minors must: </a:t>
            </a:r>
          </a:p>
          <a:p>
            <a:pPr algn="l">
              <a:defRPr/>
            </a:pPr>
            <a:endParaRPr lang="en-US" sz="1800" spc="105" dirty="0">
              <a:ln w="11430"/>
              <a:solidFill>
                <a:srgbClr val="FFFFFF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Pass thorough </a:t>
            </a:r>
            <a:r>
              <a:rPr lang="en-US" sz="1800" spc="105" dirty="0">
                <a:ln w="11430"/>
                <a:solidFill>
                  <a:srgbClr val="00B0F0"/>
                </a:solidFill>
                <a:latin typeface="Helvetica"/>
                <a:ea typeface="ヒラギノ角ゴ ProN W3" charset="0"/>
                <a:cs typeface="Helvetica"/>
              </a:rPr>
              <a:t>background checks</a:t>
            </a:r>
          </a:p>
          <a:p>
            <a:pPr marL="927100" lvl="2" indent="-285750" algn="l">
              <a:buFont typeface="Wingdings" panose="05000000000000000000" pitchFamily="2" charset="2"/>
              <a:buChar char="§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CORI – Criminal Offender Record Information</a:t>
            </a:r>
          </a:p>
          <a:p>
            <a:pPr marL="927100" lvl="2" indent="-285750" algn="l">
              <a:buFont typeface="Wingdings" panose="05000000000000000000" pitchFamily="2" charset="2"/>
              <a:buChar char="§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SORI – Sexual Offender Registry Information</a:t>
            </a: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Complete Child Safety and Molestation Prevention </a:t>
            </a:r>
            <a:r>
              <a:rPr lang="en-US" sz="1800" spc="105" dirty="0">
                <a:ln w="11430"/>
                <a:solidFill>
                  <a:srgbClr val="00B0F0"/>
                </a:solidFill>
                <a:latin typeface="Helvetica"/>
                <a:ea typeface="ヒラギノ角ゴ ProN W3" charset="0"/>
                <a:cs typeface="Helvetica"/>
              </a:rPr>
              <a:t>Training</a:t>
            </a: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Must be renewed every 3 years</a:t>
            </a:r>
          </a:p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endParaRPr lang="en-US" sz="1800" spc="105" dirty="0">
              <a:ln w="11430"/>
              <a:solidFill>
                <a:srgbClr val="FFFFFF"/>
              </a:solidFill>
              <a:latin typeface="Helvetica"/>
              <a:ea typeface="ヒラギノ角ゴ ProN W3" charset="0"/>
              <a:cs typeface="Helvetica"/>
            </a:endParaRPr>
          </a:p>
          <a:p>
            <a:pPr marL="285750" indent="-285750" algn="l">
              <a:buFont typeface="Wingdings" panose="05000000000000000000" pitchFamily="2" charset="2"/>
              <a:buChar char="q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Does this mean all students who might help out in my program need to go through this process?</a:t>
            </a:r>
          </a:p>
          <a:p>
            <a:pPr marL="606425" lvl="1" indent="-285750" algn="l">
              <a:buFont typeface="Wingdings" panose="05000000000000000000" pitchFamily="2" charset="2"/>
              <a:buChar char="v"/>
              <a:defRPr/>
            </a:pPr>
            <a:r>
              <a:rPr lang="en-US" sz="1800" spc="105" dirty="0">
                <a:ln w="11430"/>
                <a:solidFill>
                  <a:srgbClr val="FFFFFF"/>
                </a:solidFill>
                <a:latin typeface="Helvetica"/>
                <a:ea typeface="ヒラギノ角ゴ ProN W3" charset="0"/>
                <a:cs typeface="Helvetica"/>
              </a:rPr>
              <a:t>Not unless they will have unsupervised contact with minors </a:t>
            </a:r>
          </a:p>
        </p:txBody>
      </p:sp>
    </p:spTree>
    <p:extLst>
      <p:ext uri="{BB962C8B-B14F-4D97-AF65-F5344CB8AC3E}">
        <p14:creationId xmlns:p14="http://schemas.microsoft.com/office/powerpoint/2010/main" val="2731904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">
  <a:themeElements>
    <a:clrScheme name="">
      <a:dk1>
        <a:srgbClr val="808080"/>
      </a:dk1>
      <a:lt1>
        <a:srgbClr val="5F7BAE"/>
      </a:lt1>
      <a:dk2>
        <a:srgbClr val="A08451"/>
      </a:dk2>
      <a:lt2>
        <a:srgbClr val="000000"/>
      </a:lt2>
      <a:accent1>
        <a:srgbClr val="6796EB"/>
      </a:accent1>
      <a:accent2>
        <a:srgbClr val="333399"/>
      </a:accent2>
      <a:accent3>
        <a:srgbClr val="CDC2B3"/>
      </a:accent3>
      <a:accent4>
        <a:srgbClr val="506894"/>
      </a:accent4>
      <a:accent5>
        <a:srgbClr val="B8C9F3"/>
      </a:accent5>
      <a:accent6>
        <a:srgbClr val="2D2D8A"/>
      </a:accent6>
      <a:hlink>
        <a:srgbClr val="009999"/>
      </a:hlink>
      <a:folHlink>
        <a:srgbClr val="99CC00"/>
      </a:folHlink>
    </a:clrScheme>
    <a:fontScheme name="w">
      <a:majorFont>
        <a:latin typeface="Herculanum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">
  <a:themeElements>
    <a:clrScheme name="">
      <a:dk1>
        <a:srgbClr val="808080"/>
      </a:dk1>
      <a:lt1>
        <a:srgbClr val="5F7BAE"/>
      </a:lt1>
      <a:dk2>
        <a:srgbClr val="A08451"/>
      </a:dk2>
      <a:lt2>
        <a:srgbClr val="000000"/>
      </a:lt2>
      <a:accent1>
        <a:srgbClr val="6796EB"/>
      </a:accent1>
      <a:accent2>
        <a:srgbClr val="333399"/>
      </a:accent2>
      <a:accent3>
        <a:srgbClr val="CDC2B3"/>
      </a:accent3>
      <a:accent4>
        <a:srgbClr val="506894"/>
      </a:accent4>
      <a:accent5>
        <a:srgbClr val="B8C9F3"/>
      </a:accent5>
      <a:accent6>
        <a:srgbClr val="2D2D8A"/>
      </a:accent6>
      <a:hlink>
        <a:srgbClr val="009999"/>
      </a:hlink>
      <a:folHlink>
        <a:srgbClr val="99CC00"/>
      </a:folHlink>
    </a:clrScheme>
    <a:fontScheme name="w">
      <a:majorFont>
        <a:latin typeface="Herculanum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Pages>0</Pages>
  <Words>794</Words>
  <Characters>0</Characters>
  <Application>Microsoft Office PowerPoint</Application>
  <PresentationFormat>On-screen Show (4:3)</PresentationFormat>
  <Lines>0</Lines>
  <Paragraphs>98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Adobe Garamond Pro Sb</vt:lpstr>
      <vt:lpstr>Arial</vt:lpstr>
      <vt:lpstr>Calibri</vt:lpstr>
      <vt:lpstr>Garamond</vt:lpstr>
      <vt:lpstr>Gill Sans</vt:lpstr>
      <vt:lpstr>Helvetica</vt:lpstr>
      <vt:lpstr>Helvetica Light</vt:lpstr>
      <vt:lpstr>Herculanum</vt:lpstr>
      <vt:lpstr>Palatino</vt:lpstr>
      <vt:lpstr>Swis721 Bd BT</vt:lpstr>
      <vt:lpstr>Wingdings</vt:lpstr>
      <vt:lpstr>w</vt:lpstr>
      <vt:lpstr>1_w</vt:lpstr>
      <vt:lpstr>PowerPoint Presentation</vt:lpstr>
      <vt:lpstr>What We Will Cover Today </vt:lpstr>
      <vt:lpstr>Wellesley College Policy on Safety and Well-Being of Minors</vt:lpstr>
      <vt:lpstr>Commitment to Protecting Minors on our Campus</vt:lpstr>
      <vt:lpstr>Reporting of Abuse or Neglect All College Employees Have this Obligation</vt:lpstr>
      <vt:lpstr>Reporting of Abuse or Neglect Mandatory Reporters Have Additional Obligations</vt:lpstr>
      <vt:lpstr>Program Directors and Managers Responsibilities and Resources</vt:lpstr>
      <vt:lpstr>Program Directors and Managers Responsibilities and Resources</vt:lpstr>
      <vt:lpstr>Registration + Background Checks +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 Petrulakis</dc:creator>
  <cp:lastModifiedBy>Beth Israel</cp:lastModifiedBy>
  <cp:revision>130</cp:revision>
  <cp:lastPrinted>2019-11-20T03:06:46Z</cp:lastPrinted>
  <dcterms:modified xsi:type="dcterms:W3CDTF">2020-05-11T12:45:16Z</dcterms:modified>
</cp:coreProperties>
</file>